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57" r:id="rId5"/>
    <p:sldId id="259" r:id="rId6"/>
    <p:sldId id="258" r:id="rId7"/>
    <p:sldId id="260" r:id="rId8"/>
    <p:sldId id="261"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010360-60AE-3921-6007-6AD293D352C8}" v="88" dt="2023-10-03T04:42:16.766"/>
    <p1510:client id="{275FD51A-AB8E-A93C-5368-4111793D0941}" v="90" dt="2023-09-29T03:42:51.330"/>
    <p1510:client id="{2C5A7997-FC5F-58A5-5EA1-C3EA9365747C}" v="75" dt="2023-10-03T07:02:47.601"/>
    <p1510:client id="{2FDA39DB-9CF4-4C38-9DD6-C5CDD5B862E1}" v="11" dt="2023-09-27T04:57:38.096"/>
    <p1510:client id="{C1DBED22-B87D-5A31-FD9B-0555ABA8601F}" v="376" dt="2023-09-29T03:57:54.872"/>
    <p1510:client id="{F4027F25-01AC-F7CF-4814-53468D59AEE2}" v="1" dt="2023-10-03T11:26:28.0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10/9/2023</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10/9/2023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10/9/2023</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10/9/2023</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10/9/2023</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10/9/2023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10/9/2023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10/9/2023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10/9/2023</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10/9/2023</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10/9/2023</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eeexplore.ieee.org/document/6883176" TargetMode="External"/><Relationship Id="rId2" Type="http://schemas.openxmlformats.org/officeDocument/2006/relationships/hyperlink" Target="https://ieeexplore.ieee.org/stamp/stamp.jsp?arnumber=6216765" TargetMode="External"/><Relationship Id="rId1" Type="http://schemas.openxmlformats.org/officeDocument/2006/relationships/slideLayout" Target="../slideLayouts/slideLayout2.xml"/><Relationship Id="rId6" Type="http://schemas.openxmlformats.org/officeDocument/2006/relationships/hyperlink" Target="https://ieeexplore.ieee.org/document/4154947" TargetMode="External"/><Relationship Id="rId5" Type="http://schemas.openxmlformats.org/officeDocument/2006/relationships/hyperlink" Target="https://ieeexplore.ieee.org/document/598226" TargetMode="External"/><Relationship Id="rId4" Type="http://schemas.openxmlformats.org/officeDocument/2006/relationships/hyperlink" Target="https://www.sciencedirect.com/science/article/abs/pii/S1077314206002281?via%3Dihub"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
        <p:nvSpPr>
          <p:cNvPr id="8" name="Rectangle 2">
            <a:extLst>
              <a:ext uri="{FF2B5EF4-FFF2-40B4-BE49-F238E27FC236}">
                <a16:creationId xmlns:a16="http://schemas.microsoft.com/office/drawing/2014/main" id="{DBB37610-7253-179F-BE55-E9362FFA8637}"/>
              </a:ext>
            </a:extLst>
          </p:cNvPr>
          <p:cNvSpPr>
            <a:spLocks noGrp="1" noChangeArrowheads="1"/>
          </p:cNvSpPr>
          <p:nvPr>
            <p:ph type="ctrTitle"/>
          </p:nvPr>
        </p:nvSpPr>
        <p:spPr bwMode="auto">
          <a:xfrm>
            <a:off x="450849" y="1119313"/>
            <a:ext cx="8751114"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defTabSz="914400">
              <a:spcAft>
                <a:spcPct val="0"/>
              </a:spcAft>
            </a:pPr>
            <a:r>
              <a:rPr lang="en-US" sz="4000" b="1" cap="none" dirty="0">
                <a:solidFill>
                  <a:schemeClr val="tx1"/>
                </a:solidFill>
                <a:latin typeface="Agency FB"/>
                <a:ea typeface="+mj-lt"/>
                <a:cs typeface="+mj-lt"/>
              </a:rPr>
              <a:t>Real-Time Gesture Recognition for Presentations</a:t>
            </a:r>
            <a:endParaRPr lang="en-US" dirty="0">
              <a:solidFill>
                <a:schemeClr val="tx1"/>
              </a:solidFill>
            </a:endParaRPr>
          </a:p>
        </p:txBody>
      </p:sp>
    </p:spTree>
    <p:extLst>
      <p:ext uri="{BB962C8B-B14F-4D97-AF65-F5344CB8AC3E}">
        <p14:creationId xmlns:p14="http://schemas.microsoft.com/office/powerpoint/2010/main" val="2475805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a:xfrm>
            <a:off x="609906" y="702156"/>
            <a:ext cx="3568661" cy="1188720"/>
          </a:xfrm>
        </p:spPr>
        <p:txBody>
          <a:bodyPr>
            <a:normAutofit/>
          </a:bodyPr>
          <a:lstStyle/>
          <a:p>
            <a:r>
              <a:rPr lang="en-US" b="1">
                <a:effectLst/>
              </a:rPr>
              <a:t>Problem Statement</a:t>
            </a:r>
            <a:endParaRPr lang="en-US" b="1"/>
          </a:p>
        </p:txBody>
      </p:sp>
      <p:sp>
        <p:nvSpPr>
          <p:cNvPr id="12" name="Rectangle 11">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Content Placeholder 4">
            <a:extLst>
              <a:ext uri="{FF2B5EF4-FFF2-40B4-BE49-F238E27FC236}">
                <a16:creationId xmlns:a16="http://schemas.microsoft.com/office/drawing/2014/main" id="{8C7488E9-1BD7-BC86-606A-A6221A90725C}"/>
              </a:ext>
            </a:extLst>
          </p:cNvPr>
          <p:cNvSpPr>
            <a:spLocks noGrp="1"/>
          </p:cNvSpPr>
          <p:nvPr>
            <p:ph idx="1"/>
          </p:nvPr>
        </p:nvSpPr>
        <p:spPr>
          <a:xfrm>
            <a:off x="609906" y="2340864"/>
            <a:ext cx="3859424" cy="3634486"/>
          </a:xfrm>
        </p:spPr>
        <p:txBody>
          <a:bodyPr vert="horz" lIns="91440" tIns="45720" rIns="91440" bIns="45720" rtlCol="0" anchor="ctr">
            <a:noAutofit/>
          </a:bodyPr>
          <a:lstStyle/>
          <a:p>
            <a:pPr marL="305435" indent="-305435"/>
            <a:r>
              <a:rPr lang="en-US" sz="2000" dirty="0">
                <a:ea typeface="+mn-lt"/>
                <a:cs typeface="+mn-lt"/>
              </a:rPr>
              <a:t>Traditional methods of controlling presentations, such as using a remote or keyboard, can be limiting and less interactive.</a:t>
            </a:r>
          </a:p>
          <a:p>
            <a:pPr marL="305435" indent="-305435"/>
            <a:r>
              <a:rPr lang="en-US" sz="2000" dirty="0">
                <a:ea typeface="+mn-lt"/>
                <a:cs typeface="+mn-lt"/>
              </a:rPr>
              <a:t>Our project aims to address this challenge by developing a Gesture-Controlled Presentation system that allows presenters to seamlessly control their presentations using hand gestures and motion tracking. </a:t>
            </a:r>
            <a:endParaRPr lang="en-US" sz="2000"/>
          </a:p>
        </p:txBody>
      </p:sp>
      <p:pic>
        <p:nvPicPr>
          <p:cNvPr id="3" name="Picture 2" descr="https://c8.alamy.com/zoomsfr/9/dfff0162df3c499ab083476b3564353e/dgmkh8.jpg">
            <a:extLst>
              <a:ext uri="{FF2B5EF4-FFF2-40B4-BE49-F238E27FC236}">
                <a16:creationId xmlns:a16="http://schemas.microsoft.com/office/drawing/2014/main" id="{A82DD16F-7ADF-971A-4A90-23BB7466F057}"/>
              </a:ext>
            </a:extLst>
          </p:cNvPr>
          <p:cNvPicPr>
            <a:picLocks noChangeAspect="1"/>
          </p:cNvPicPr>
          <p:nvPr/>
        </p:nvPicPr>
        <p:blipFill rotWithShape="1">
          <a:blip r:embed="rId2"/>
          <a:srcRect r="23334" b="4971"/>
          <a:stretch/>
        </p:blipFill>
        <p:spPr>
          <a:xfrm>
            <a:off x="4689387" y="100273"/>
            <a:ext cx="7442860" cy="6577389"/>
          </a:xfrm>
          <a:prstGeom prst="rect">
            <a:avLst/>
          </a:prstGeom>
        </p:spPr>
      </p:pic>
    </p:spTree>
    <p:extLst>
      <p:ext uri="{BB962C8B-B14F-4D97-AF65-F5344CB8AC3E}">
        <p14:creationId xmlns:p14="http://schemas.microsoft.com/office/powerpoint/2010/main" val="1622612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a:xfrm>
            <a:off x="581192" y="359256"/>
            <a:ext cx="11029616" cy="1188720"/>
          </a:xfrm>
        </p:spPr>
        <p:txBody>
          <a:bodyPr>
            <a:normAutofit/>
          </a:bodyPr>
          <a:lstStyle/>
          <a:p>
            <a:r>
              <a:rPr lang="en-IN"/>
              <a:t>The Problem Domain</a:t>
            </a:r>
            <a:endParaRPr lang="en-US"/>
          </a:p>
        </p:txBody>
      </p:sp>
      <p:sp>
        <p:nvSpPr>
          <p:cNvPr id="26" name="Rectangle 25">
            <a:extLst>
              <a:ext uri="{FF2B5EF4-FFF2-40B4-BE49-F238E27FC236}">
                <a16:creationId xmlns:a16="http://schemas.microsoft.com/office/drawing/2014/main" id="{7A4CA679-3546-4E14-8FB8-F57168C37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a:extLst>
              <a:ext uri="{FF2B5EF4-FFF2-40B4-BE49-F238E27FC236}">
                <a16:creationId xmlns:a16="http://schemas.microsoft.com/office/drawing/2014/main" id="{44D16E90-7C64-4C04-A50A-B866A1A92B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a:extLst>
              <a:ext uri="{FF2B5EF4-FFF2-40B4-BE49-F238E27FC236}">
                <a16:creationId xmlns:a16="http://schemas.microsoft.com/office/drawing/2014/main" id="{DBE4DD59-5AA2-46C6-B6A8-9B4C62D198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31">
            <a:extLst>
              <a:ext uri="{FF2B5EF4-FFF2-40B4-BE49-F238E27FC236}">
                <a16:creationId xmlns:a16="http://schemas.microsoft.com/office/drawing/2014/main" id="{160CE81C-67DC-489E-BFFB-877C80B85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rgbClr val="FFFFFF">
              <a:alpha val="80000"/>
            </a:srgbClr>
          </a:solidFill>
          <a:ln w="38100">
            <a:solidFill>
              <a:srgbClr val="46535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People in a presentation">
            <a:extLst>
              <a:ext uri="{FF2B5EF4-FFF2-40B4-BE49-F238E27FC236}">
                <a16:creationId xmlns:a16="http://schemas.microsoft.com/office/drawing/2014/main" id="{EDC2DE96-E7E9-9AA3-F42A-4037130C4226}"/>
              </a:ext>
            </a:extLst>
          </p:cNvPr>
          <p:cNvPicPr>
            <a:picLocks noChangeAspect="1"/>
          </p:cNvPicPr>
          <p:nvPr/>
        </p:nvPicPr>
        <p:blipFill rotWithShape="1">
          <a:blip r:embed="rId2"/>
          <a:srcRect l="4018" r="4733" b="-3"/>
          <a:stretch/>
        </p:blipFill>
        <p:spPr>
          <a:xfrm>
            <a:off x="611392" y="2347105"/>
            <a:ext cx="5074920" cy="3712464"/>
          </a:xfrm>
          <a:prstGeom prst="rect">
            <a:avLst/>
          </a:prstGeom>
        </p:spPr>
      </p:pic>
      <p:sp>
        <p:nvSpPr>
          <p:cNvPr id="5" name="Content Placeholder 4">
            <a:extLst>
              <a:ext uri="{FF2B5EF4-FFF2-40B4-BE49-F238E27FC236}">
                <a16:creationId xmlns:a16="http://schemas.microsoft.com/office/drawing/2014/main" id="{8C7488E9-1BD7-BC86-606A-A6221A90725C}"/>
              </a:ext>
            </a:extLst>
          </p:cNvPr>
          <p:cNvSpPr>
            <a:spLocks noGrp="1"/>
          </p:cNvSpPr>
          <p:nvPr>
            <p:ph idx="1"/>
          </p:nvPr>
        </p:nvSpPr>
        <p:spPr>
          <a:xfrm>
            <a:off x="6340830" y="2180444"/>
            <a:ext cx="5269977" cy="4045564"/>
          </a:xfrm>
        </p:spPr>
        <p:txBody>
          <a:bodyPr vert="horz" lIns="91440" tIns="45720" rIns="91440" bIns="45720" rtlCol="0" anchor="ctr">
            <a:noAutofit/>
          </a:bodyPr>
          <a:lstStyle/>
          <a:p>
            <a:pPr marL="0" indent="0">
              <a:lnSpc>
                <a:spcPct val="100000"/>
              </a:lnSpc>
              <a:buNone/>
            </a:pPr>
            <a:r>
              <a:rPr lang="en-US" sz="2800" dirty="0">
                <a:latin typeface="Arial Nova Light"/>
              </a:rPr>
              <a:t>The Problem Domain include:</a:t>
            </a:r>
          </a:p>
          <a:p>
            <a:pPr marL="305435" indent="-305435">
              <a:lnSpc>
                <a:spcPct val="100000"/>
              </a:lnSpc>
            </a:pPr>
            <a:r>
              <a:rPr lang="en-US" sz="2800" dirty="0">
                <a:latin typeface="Arial Nova Light"/>
              </a:rPr>
              <a:t>Image Processing</a:t>
            </a:r>
          </a:p>
          <a:p>
            <a:pPr marL="305435" indent="-305435">
              <a:lnSpc>
                <a:spcPct val="100000"/>
              </a:lnSpc>
            </a:pPr>
            <a:r>
              <a:rPr lang="en-US" sz="2800" dirty="0">
                <a:latin typeface="Arial Nova Light"/>
              </a:rPr>
              <a:t>Gesture Classification</a:t>
            </a:r>
          </a:p>
          <a:p>
            <a:pPr marL="305435" indent="-305435">
              <a:lnSpc>
                <a:spcPct val="100000"/>
              </a:lnSpc>
            </a:pPr>
            <a:r>
              <a:rPr lang="en-US" sz="2800" dirty="0">
                <a:latin typeface="Arial Nova Light"/>
              </a:rPr>
              <a:t>Presentation Control</a:t>
            </a:r>
          </a:p>
        </p:txBody>
      </p:sp>
    </p:spTree>
    <p:extLst>
      <p:ext uri="{BB962C8B-B14F-4D97-AF65-F5344CB8AC3E}">
        <p14:creationId xmlns:p14="http://schemas.microsoft.com/office/powerpoint/2010/main" val="263784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b="1">
                <a:effectLst/>
              </a:rPr>
              <a:t>Relevant Literature Support</a:t>
            </a:r>
            <a:endParaRPr lang="en-US" b="1"/>
          </a:p>
        </p:txBody>
      </p:sp>
      <p:sp>
        <p:nvSpPr>
          <p:cNvPr id="5" name="Content Placeholder 4">
            <a:extLst>
              <a:ext uri="{FF2B5EF4-FFF2-40B4-BE49-F238E27FC236}">
                <a16:creationId xmlns:a16="http://schemas.microsoft.com/office/drawing/2014/main" id="{8C7488E9-1BD7-BC86-606A-A6221A90725C}"/>
              </a:ext>
            </a:extLst>
          </p:cNvPr>
          <p:cNvSpPr>
            <a:spLocks noGrp="1"/>
          </p:cNvSpPr>
          <p:nvPr>
            <p:ph idx="1"/>
          </p:nvPr>
        </p:nvSpPr>
        <p:spPr/>
        <p:txBody>
          <a:bodyPr/>
          <a:lstStyle/>
          <a:p>
            <a:pPr marL="305435" indent="-305435"/>
            <a:r>
              <a:rPr lang="en-US" sz="2000" dirty="0">
                <a:hlinkClick r:id="rId2"/>
              </a:rPr>
              <a:t>A Hand Gesture Based Interactive Presentation System Utilizing Heterogeneous Cameras</a:t>
            </a:r>
            <a:endParaRPr lang="en-US" sz="2000"/>
          </a:p>
          <a:p>
            <a:pPr marL="305435" indent="-305435"/>
            <a:r>
              <a:rPr lang="en-US" sz="2000" b="1" dirty="0">
                <a:hlinkClick r:id="rId3"/>
              </a:rPr>
              <a:t>Hand Gesture Recognition in Real Time for Automotive Interfaces</a:t>
            </a:r>
            <a:endParaRPr lang="en-US" sz="2000" b="1" dirty="0"/>
          </a:p>
          <a:p>
            <a:pPr marL="305435" indent="-305435"/>
            <a:r>
              <a:rPr lang="en-US" sz="2000" b="1" dirty="0">
                <a:hlinkClick r:id="rId4"/>
              </a:rPr>
              <a:t>Vision-based hand pose estimation: A review</a:t>
            </a:r>
            <a:endParaRPr lang="en-US" sz="2000" b="1" dirty="0"/>
          </a:p>
          <a:p>
            <a:pPr marL="305435" indent="-305435"/>
            <a:r>
              <a:rPr lang="en-US" sz="2000" b="1" dirty="0">
                <a:hlinkClick r:id="rId5"/>
              </a:rPr>
              <a:t>Visual interpretation of hand gestures for human-computer interaction: a review</a:t>
            </a:r>
            <a:endParaRPr lang="en-US" sz="2000" b="1" dirty="0"/>
          </a:p>
          <a:p>
            <a:pPr marL="305435" indent="-305435"/>
            <a:r>
              <a:rPr lang="en-IN" sz="2000" b="1" dirty="0">
                <a:hlinkClick r:id="rId6"/>
              </a:rPr>
              <a:t>Gesture Recognition: A Survey</a:t>
            </a:r>
            <a:endParaRPr lang="en-IN" sz="2000" b="1"/>
          </a:p>
          <a:p>
            <a:pPr marL="305435" indent="-305435"/>
            <a:endParaRPr lang="en-US" sz="2000" b="1" dirty="0"/>
          </a:p>
        </p:txBody>
      </p:sp>
    </p:spTree>
    <p:extLst>
      <p:ext uri="{BB962C8B-B14F-4D97-AF65-F5344CB8AC3E}">
        <p14:creationId xmlns:p14="http://schemas.microsoft.com/office/powerpoint/2010/main" val="1639500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504BED40-EAF7-4E55-AFF7-2CD840EBD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a:xfrm>
            <a:off x="581193" y="702156"/>
            <a:ext cx="6309003" cy="1013800"/>
          </a:xfrm>
        </p:spPr>
        <p:txBody>
          <a:bodyPr>
            <a:normAutofit/>
          </a:bodyPr>
          <a:lstStyle/>
          <a:p>
            <a:r>
              <a:rPr lang="en-US" b="1" dirty="0">
                <a:solidFill>
                  <a:schemeClr val="tx2"/>
                </a:solidFill>
                <a:effectLst/>
              </a:rPr>
              <a:t>Proposed Solution</a:t>
            </a:r>
            <a:endParaRPr lang="en-US" b="1" dirty="0">
              <a:solidFill>
                <a:schemeClr val="tx2"/>
              </a:solidFill>
            </a:endParaRPr>
          </a:p>
        </p:txBody>
      </p:sp>
      <p:sp>
        <p:nvSpPr>
          <p:cNvPr id="32" name="Rectangle 31">
            <a:extLst>
              <a:ext uri="{FF2B5EF4-FFF2-40B4-BE49-F238E27FC236}">
                <a16:creationId xmlns:a16="http://schemas.microsoft.com/office/drawing/2014/main" id="{F367CCF1-BB1E-41CF-8499-94A870C33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Content Placeholder 4">
            <a:extLst>
              <a:ext uri="{FF2B5EF4-FFF2-40B4-BE49-F238E27FC236}">
                <a16:creationId xmlns:a16="http://schemas.microsoft.com/office/drawing/2014/main" id="{8C7488E9-1BD7-BC86-606A-A6221A90725C}"/>
              </a:ext>
            </a:extLst>
          </p:cNvPr>
          <p:cNvSpPr>
            <a:spLocks noGrp="1"/>
          </p:cNvSpPr>
          <p:nvPr>
            <p:ph idx="1"/>
          </p:nvPr>
        </p:nvSpPr>
        <p:spPr>
          <a:xfrm>
            <a:off x="581194" y="1896533"/>
            <a:ext cx="6309003" cy="3962266"/>
          </a:xfrm>
        </p:spPr>
        <p:txBody>
          <a:bodyPr vert="horz" lIns="91440" tIns="45720" rIns="91440" bIns="45720" rtlCol="0" anchor="ctr">
            <a:noAutofit/>
          </a:bodyPr>
          <a:lstStyle/>
          <a:p>
            <a:pPr marL="305435" indent="-305435">
              <a:lnSpc>
                <a:spcPct val="100000"/>
              </a:lnSpc>
            </a:pPr>
            <a:r>
              <a:rPr lang="en-US" sz="2000" dirty="0">
                <a:solidFill>
                  <a:schemeClr val="tx2"/>
                </a:solidFill>
                <a:effectLst/>
              </a:rPr>
              <a:t>The proposed solution for </a:t>
            </a:r>
            <a:r>
              <a:rPr lang="en-US" sz="2000" dirty="0">
                <a:solidFill>
                  <a:schemeClr val="tx2"/>
                </a:solidFill>
              </a:rPr>
              <a:t>gesture-based</a:t>
            </a:r>
            <a:r>
              <a:rPr lang="en-US" sz="2000" dirty="0">
                <a:solidFill>
                  <a:schemeClr val="tx2"/>
                </a:solidFill>
                <a:effectLst/>
              </a:rPr>
              <a:t> presentation control involves the use of </a:t>
            </a:r>
            <a:r>
              <a:rPr lang="en-US" sz="2000" dirty="0">
                <a:solidFill>
                  <a:schemeClr val="tx2"/>
                </a:solidFill>
              </a:rPr>
              <a:t>camera</a:t>
            </a:r>
            <a:r>
              <a:rPr lang="en-US" sz="2000" dirty="0">
                <a:solidFill>
                  <a:schemeClr val="tx2"/>
                </a:solidFill>
                <a:effectLst/>
              </a:rPr>
              <a:t> that can detect hand gestures and translate them into commands for the presentation software.</a:t>
            </a:r>
            <a:endParaRPr lang="en-US" sz="2000" dirty="0">
              <a:solidFill>
                <a:schemeClr val="tx2"/>
              </a:solidFill>
            </a:endParaRPr>
          </a:p>
          <a:p>
            <a:pPr marL="305435" indent="-305435">
              <a:lnSpc>
                <a:spcPct val="100000"/>
              </a:lnSpc>
            </a:pPr>
            <a:r>
              <a:rPr lang="en-US" sz="2000" dirty="0">
                <a:solidFill>
                  <a:schemeClr val="tx2"/>
                </a:solidFill>
                <a:effectLst/>
              </a:rPr>
              <a:t>The </a:t>
            </a:r>
            <a:r>
              <a:rPr lang="en-US" sz="2000" dirty="0">
                <a:solidFill>
                  <a:schemeClr val="tx2"/>
                </a:solidFill>
              </a:rPr>
              <a:t>workflow</a:t>
            </a:r>
            <a:r>
              <a:rPr lang="en-US" sz="2000" dirty="0">
                <a:solidFill>
                  <a:schemeClr val="tx2"/>
                </a:solidFill>
                <a:effectLst/>
              </a:rPr>
              <a:t> diagram illustrates how this solution will work in practice. The presenter will use various hand gestures to navigate through the presentation, such as swiping left or right to move between slides, pointing to highlight specific content. The </a:t>
            </a:r>
            <a:r>
              <a:rPr lang="en-US" sz="2000" dirty="0">
                <a:solidFill>
                  <a:schemeClr val="tx2"/>
                </a:solidFill>
              </a:rPr>
              <a:t>algorithm will</a:t>
            </a:r>
            <a:r>
              <a:rPr lang="en-US" sz="2000" dirty="0">
                <a:solidFill>
                  <a:schemeClr val="tx2"/>
                </a:solidFill>
                <a:effectLst/>
              </a:rPr>
              <a:t> detect these gestures and send the corresponding commands to the presentation software, which will then execute the desired action.</a:t>
            </a:r>
            <a:endParaRPr lang="en-US" sz="2000">
              <a:solidFill>
                <a:schemeClr val="tx2"/>
              </a:solidFill>
            </a:endParaRPr>
          </a:p>
        </p:txBody>
      </p:sp>
      <p:pic>
        <p:nvPicPr>
          <p:cNvPr id="3" name="Picture 2" descr="A diagram of a process&#10;&#10;Description automatically generated">
            <a:extLst>
              <a:ext uri="{FF2B5EF4-FFF2-40B4-BE49-F238E27FC236}">
                <a16:creationId xmlns:a16="http://schemas.microsoft.com/office/drawing/2014/main" id="{D4D9A167-599F-1BBA-A167-AE0680797C0D}"/>
              </a:ext>
            </a:extLst>
          </p:cNvPr>
          <p:cNvPicPr>
            <a:picLocks noChangeAspect="1"/>
          </p:cNvPicPr>
          <p:nvPr/>
        </p:nvPicPr>
        <p:blipFill>
          <a:blip r:embed="rId2"/>
          <a:stretch>
            <a:fillRect/>
          </a:stretch>
        </p:blipFill>
        <p:spPr>
          <a:xfrm>
            <a:off x="7472469" y="348917"/>
            <a:ext cx="4019838" cy="6240378"/>
          </a:xfrm>
          <a:prstGeom prst="rect">
            <a:avLst/>
          </a:prstGeom>
        </p:spPr>
      </p:pic>
    </p:spTree>
    <p:extLst>
      <p:ext uri="{BB962C8B-B14F-4D97-AF65-F5344CB8AC3E}">
        <p14:creationId xmlns:p14="http://schemas.microsoft.com/office/powerpoint/2010/main" val="40294161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a:xfrm>
            <a:off x="581192" y="882650"/>
            <a:ext cx="11029616" cy="1188720"/>
          </a:xfrm>
        </p:spPr>
        <p:txBody>
          <a:bodyPr/>
          <a:lstStyle/>
          <a:p>
            <a:r>
              <a:rPr lang="en-US" b="1">
                <a:effectLst/>
              </a:rPr>
              <a:t>Module Split Up</a:t>
            </a:r>
            <a:endParaRPr lang="en-US" b="1"/>
          </a:p>
        </p:txBody>
      </p:sp>
      <p:sp>
        <p:nvSpPr>
          <p:cNvPr id="5" name="Content Placeholder 4">
            <a:extLst>
              <a:ext uri="{FF2B5EF4-FFF2-40B4-BE49-F238E27FC236}">
                <a16:creationId xmlns:a16="http://schemas.microsoft.com/office/drawing/2014/main" id="{8C7488E9-1BD7-BC86-606A-A6221A90725C}"/>
              </a:ext>
            </a:extLst>
          </p:cNvPr>
          <p:cNvSpPr>
            <a:spLocks noGrp="1"/>
          </p:cNvSpPr>
          <p:nvPr>
            <p:ph idx="1"/>
          </p:nvPr>
        </p:nvSpPr>
        <p:spPr/>
        <p:txBody>
          <a:bodyPr vert="horz" lIns="91440" tIns="45720" rIns="91440" bIns="45720" rtlCol="0" anchor="ctr">
            <a:noAutofit/>
          </a:bodyPr>
          <a:lstStyle/>
          <a:p>
            <a:pPr marL="305435" indent="-305435"/>
            <a:r>
              <a:rPr lang="en-US" sz="2000" dirty="0">
                <a:effectLst/>
              </a:rPr>
              <a:t>To address the problem of gesture-based presentation control, we propose a modular approach that consists of three main modules:</a:t>
            </a:r>
            <a:r>
              <a:rPr lang="en-US" sz="2000" dirty="0"/>
              <a:t> </a:t>
            </a:r>
          </a:p>
          <a:p>
            <a:pPr marL="629920" lvl="1" indent="-305435">
              <a:buFont typeface="Wingdings" panose="05000000000000000000" pitchFamily="2" charset="2"/>
              <a:buChar char="v"/>
            </a:pPr>
            <a:r>
              <a:rPr lang="en-US" sz="2000" dirty="0"/>
              <a:t>Hand Segmentation</a:t>
            </a:r>
          </a:p>
          <a:p>
            <a:pPr marL="629920" lvl="1" indent="-305435">
              <a:buFont typeface="Wingdings" panose="05000000000000000000" pitchFamily="2" charset="2"/>
              <a:buChar char="v"/>
            </a:pPr>
            <a:r>
              <a:rPr lang="en-US" sz="2000" dirty="0"/>
              <a:t>Motion Detection</a:t>
            </a:r>
          </a:p>
          <a:p>
            <a:pPr marL="629920" lvl="1" indent="-305435">
              <a:buFont typeface="Wingdings" panose="05000000000000000000" pitchFamily="2" charset="2"/>
              <a:buChar char="v"/>
            </a:pPr>
            <a:r>
              <a:rPr lang="en-US" sz="2000" dirty="0">
                <a:ea typeface="+mn-lt"/>
                <a:cs typeface="+mn-lt"/>
              </a:rPr>
              <a:t>Gesture Recognition</a:t>
            </a:r>
            <a:endParaRPr lang="en-US" sz="2000" dirty="0">
              <a:effectLst/>
            </a:endParaRPr>
          </a:p>
          <a:p>
            <a:pPr marL="629920" lvl="1" indent="-305435">
              <a:buFont typeface="Wingdings" panose="05000000000000000000" pitchFamily="2" charset="2"/>
              <a:buChar char="v"/>
            </a:pPr>
            <a:r>
              <a:rPr lang="en-US" sz="2000" dirty="0">
                <a:effectLst/>
              </a:rPr>
              <a:t>Presentation Control</a:t>
            </a:r>
          </a:p>
          <a:p>
            <a:pPr marL="305435" indent="-305435"/>
            <a:endParaRPr lang="en-US" sz="2000" dirty="0"/>
          </a:p>
        </p:txBody>
      </p:sp>
    </p:spTree>
    <p:extLst>
      <p:ext uri="{BB962C8B-B14F-4D97-AF65-F5344CB8AC3E}">
        <p14:creationId xmlns:p14="http://schemas.microsoft.com/office/powerpoint/2010/main" val="1691842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b="1">
                <a:effectLst/>
              </a:rPr>
              <a:t>Implementation Details</a:t>
            </a:r>
            <a:endParaRPr lang="en-US" b="1"/>
          </a:p>
        </p:txBody>
      </p:sp>
      <p:sp>
        <p:nvSpPr>
          <p:cNvPr id="5" name="Content Placeholder 4">
            <a:extLst>
              <a:ext uri="{FF2B5EF4-FFF2-40B4-BE49-F238E27FC236}">
                <a16:creationId xmlns:a16="http://schemas.microsoft.com/office/drawing/2014/main" id="{8C7488E9-1BD7-BC86-606A-A6221A90725C}"/>
              </a:ext>
            </a:extLst>
          </p:cNvPr>
          <p:cNvSpPr>
            <a:spLocks noGrp="1"/>
          </p:cNvSpPr>
          <p:nvPr>
            <p:ph idx="1"/>
          </p:nvPr>
        </p:nvSpPr>
        <p:spPr/>
        <p:txBody>
          <a:bodyPr>
            <a:normAutofit fontScale="92500" lnSpcReduction="10000"/>
          </a:bodyPr>
          <a:lstStyle/>
          <a:p>
            <a:pPr marL="0" indent="0">
              <a:buNone/>
            </a:pPr>
            <a:endParaRPr lang="en-US" sz="2000" dirty="0"/>
          </a:p>
          <a:p>
            <a:pPr marL="305435" indent="-305435"/>
            <a:r>
              <a:rPr lang="en-US" sz="2000" dirty="0"/>
              <a:t>The implementation will be done as a python script. And the user will be able start the program using a simple command.</a:t>
            </a:r>
          </a:p>
          <a:p>
            <a:pPr marL="305435" indent="-305435"/>
            <a:r>
              <a:rPr lang="en-US" sz="2000" dirty="0"/>
              <a:t>The modules that will be used for development are:</a:t>
            </a:r>
          </a:p>
          <a:p>
            <a:pPr marL="629920" lvl="1" indent="-305435">
              <a:buFont typeface="Wingdings" panose="05020102010507070707" pitchFamily="18" charset="2"/>
              <a:buChar char="Ø"/>
            </a:pPr>
            <a:r>
              <a:rPr lang="en-US" sz="2000" dirty="0" err="1"/>
              <a:t>cvzone</a:t>
            </a:r>
            <a:endParaRPr lang="en-US" sz="2000" dirty="0"/>
          </a:p>
          <a:p>
            <a:pPr marL="629920" lvl="1" indent="-305435">
              <a:buFont typeface="Wingdings" panose="05020102010507070707" pitchFamily="18" charset="2"/>
              <a:buChar char="Ø"/>
            </a:pPr>
            <a:r>
              <a:rPr lang="en-US" sz="2000" dirty="0" err="1"/>
              <a:t>mediapipe</a:t>
            </a:r>
            <a:endParaRPr lang="en-US" sz="2000" dirty="0"/>
          </a:p>
          <a:p>
            <a:pPr marL="629920" lvl="1" indent="-305435">
              <a:buFont typeface="Wingdings" panose="05020102010507070707" pitchFamily="18" charset="2"/>
              <a:buChar char="Ø"/>
            </a:pPr>
            <a:r>
              <a:rPr lang="en-US" sz="2000" dirty="0" err="1"/>
              <a:t>Opencv</a:t>
            </a:r>
          </a:p>
          <a:p>
            <a:pPr marL="324485" lvl="1" indent="0">
              <a:buNone/>
            </a:pPr>
            <a:r>
              <a:rPr lang="en-US" sz="2000" dirty="0"/>
              <a:t>These Packages use CNN at low level to process images.</a:t>
            </a:r>
          </a:p>
          <a:p>
            <a:pPr marL="305435" indent="-305435"/>
            <a:r>
              <a:rPr lang="en-US" sz="2000" dirty="0"/>
              <a:t>To detect hand </a:t>
            </a:r>
            <a:r>
              <a:rPr lang="en-US" sz="2000"/>
              <a:t>movement, </a:t>
            </a:r>
            <a:r>
              <a:rPr lang="en-US" sz="2000" dirty="0"/>
              <a:t>we use Finite State Machine.</a:t>
            </a:r>
          </a:p>
          <a:p>
            <a:pPr marL="324485" lvl="1" indent="0">
              <a:buNone/>
            </a:pPr>
            <a:endParaRPr lang="en-US" sz="2000" dirty="0"/>
          </a:p>
        </p:txBody>
      </p:sp>
    </p:spTree>
    <p:extLst>
      <p:ext uri="{BB962C8B-B14F-4D97-AF65-F5344CB8AC3E}">
        <p14:creationId xmlns:p14="http://schemas.microsoft.com/office/powerpoint/2010/main" val="1071705376"/>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4b1d6beb-b5a9-4d5b-aa7a-470884ba660c" xsi:nil="true"/>
    <_activity xmlns="4b1d6beb-b5a9-4d5b-aa7a-470884ba660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C461BF52E7009468E2FD7AB3ED3B665" ma:contentTypeVersion="16" ma:contentTypeDescription="Create a new document." ma:contentTypeScope="" ma:versionID="92fa74f6c2ed439d3d6d6c2d46917e17">
  <xsd:schema xmlns:xsd="http://www.w3.org/2001/XMLSchema" xmlns:xs="http://www.w3.org/2001/XMLSchema" xmlns:p="http://schemas.microsoft.com/office/2006/metadata/properties" xmlns:ns3="9e4c72ae-984c-4a21-8f71-0d6529ded1a6" xmlns:ns4="4b1d6beb-b5a9-4d5b-aa7a-470884ba660c" targetNamespace="http://schemas.microsoft.com/office/2006/metadata/properties" ma:root="true" ma:fieldsID="3588180911258ff3b5802fb54a63c122" ns3:_="" ns4:_="">
    <xsd:import namespace="9e4c72ae-984c-4a21-8f71-0d6529ded1a6"/>
    <xsd:import namespace="4b1d6beb-b5a9-4d5b-aa7a-470884ba660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Location" minOccurs="0"/>
                <xsd:element ref="ns4:MediaServiceOCR" minOccurs="0"/>
                <xsd:element ref="ns4:MediaServiceGenerationTime" minOccurs="0"/>
                <xsd:element ref="ns4:MediaServiceEventHashCode" minOccurs="0"/>
                <xsd:element ref="ns4:MediaServiceAutoKeyPoints" minOccurs="0"/>
                <xsd:element ref="ns4:MediaServiceKeyPoints" minOccurs="0"/>
                <xsd:element ref="ns4:MediaLengthInSeconds" minOccurs="0"/>
                <xsd:element ref="ns4:_activity" minOccurs="0"/>
                <xsd:element ref="ns4: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4c72ae-984c-4a21-8f71-0d6529ded1a6"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b1d6beb-b5a9-4d5b-aa7a-470884ba660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289AE2-D2AE-49D1-AFAC-3A79F6794255}">
  <ds:schemaRefs>
    <ds:schemaRef ds:uri="4b1d6beb-b5a9-4d5b-aa7a-470884ba660c"/>
    <ds:schemaRef ds:uri="9e4c72ae-984c-4a21-8f71-0d6529ded1a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FE4174E-1CE2-4993-989B-58A9319B62D5}">
  <ds:schemaRefs>
    <ds:schemaRef ds:uri="4b1d6beb-b5a9-4d5b-aa7a-470884ba660c"/>
    <ds:schemaRef ds:uri="9e4c72ae-984c-4a21-8f71-0d6529ded1a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{45060191-242D-48A8-8C76-C194FCBCB7F2}tf33552983_win32</Template>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DividendVTI</vt:lpstr>
      <vt:lpstr>Real-Time Gesture Recognition for Presentations</vt:lpstr>
      <vt:lpstr>Problem Statement</vt:lpstr>
      <vt:lpstr>The Problem Domain</vt:lpstr>
      <vt:lpstr>Relevant Literature Support</vt:lpstr>
      <vt:lpstr>Proposed Solution</vt:lpstr>
      <vt:lpstr>Module Split Up</vt:lpstr>
      <vt:lpstr>Implementation Details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SlideMagic: Gesture-Driven Presentations</dc:title>
  <dc:creator>Shankaranaarayanan D T . 20BCS087</dc:creator>
  <cp:revision>174</cp:revision>
  <dcterms:created xsi:type="dcterms:W3CDTF">2023-09-27T04:07:30Z</dcterms:created>
  <dcterms:modified xsi:type="dcterms:W3CDTF">2023-10-10T03:45:34Z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0x0101003C461BF52E7009468E2FD7AB3ED3B665</vt:lpwstr>
  </property>
</Properties>
</file>

<file path=docProps/thumbnail.jpeg>
</file>